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66" d="100"/>
          <a:sy n="66" d="100"/>
        </p:scale>
        <p:origin x="528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gif>
</file>

<file path=ppt/media/image11.png>
</file>

<file path=ppt/media/image12.png>
</file>

<file path=ppt/media/image13.gif>
</file>

<file path=ppt/media/image14.gif>
</file>

<file path=ppt/media/image15.png>
</file>

<file path=ppt/media/image16.png>
</file>

<file path=ppt/media/image17.gif>
</file>

<file path=ppt/media/image18.png>
</file>

<file path=ppt/media/image19.gif>
</file>

<file path=ppt/media/image2.jpeg>
</file>

<file path=ppt/media/image20.png>
</file>

<file path=ppt/media/image21.gif>
</file>

<file path=ppt/media/image22.jpg>
</file>

<file path=ppt/media/image3.gif>
</file>

<file path=ppt/media/image4.gif>
</file>

<file path=ppt/media/image5.jpe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32EF5-C89D-40E9-9F2E-5FF18AC58E9F}" type="datetimeFigureOut">
              <a:rPr lang="ru-RU" smtClean="0"/>
              <a:t>30.09.2021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C5505-40A2-47D7-AA4C-6A90FD908E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729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0262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475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54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57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13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392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18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58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42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652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9/30/2021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886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75" r:id="rId5"/>
    <p:sldLayoutId id="2147483680" r:id="rId6"/>
    <p:sldLayoutId id="2147483676" r:id="rId7"/>
    <p:sldLayoutId id="2147483677" r:id="rId8"/>
    <p:sldLayoutId id="2147483678" r:id="rId9"/>
    <p:sldLayoutId id="2147483679" r:id="rId10"/>
    <p:sldLayoutId id="214748368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igenc.ru/physics/text/1835555" TargetMode="External"/><Relationship Id="rId7" Type="http://schemas.openxmlformats.org/officeDocument/2006/relationships/image" Target="../media/image4.gif"/><Relationship Id="rId2" Type="http://schemas.openxmlformats.org/officeDocument/2006/relationships/hyperlink" Target="https://bigenc.ru/physics/text/3633178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openxmlformats.org/officeDocument/2006/relationships/hyperlink" Target="https://bigenc.ru/philosophy/text/3172334" TargetMode="External"/><Relationship Id="rId4" Type="http://schemas.openxmlformats.org/officeDocument/2006/relationships/hyperlink" Target="https://bigenc.ru/physics/text/1994818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3">
            <a:extLst>
              <a:ext uri="{FF2B5EF4-FFF2-40B4-BE49-F238E27FC236}">
                <a16:creationId xmlns:a16="http://schemas.microsoft.com/office/drawing/2014/main" id="{1F4CD6D0-88B6-45F4-AC60-54587D3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 descr="Изображение выглядит как внешний, ночное небо, природа, наружный объект&#10;&#10;Автоматически созданное описание">
            <a:extLst>
              <a:ext uri="{FF2B5EF4-FFF2-40B4-BE49-F238E27FC236}">
                <a16:creationId xmlns:a16="http://schemas.microsoft.com/office/drawing/2014/main" id="{CE8D4FB1-26FA-4E35-8307-C0734A1D73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65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1" name="Rectangle 25">
            <a:extLst>
              <a:ext uri="{FF2B5EF4-FFF2-40B4-BE49-F238E27FC236}">
                <a16:creationId xmlns:a16="http://schemas.microsoft.com/office/drawing/2014/main" id="{C2E86F6D-198D-45C3-AC93-8D31B8A4D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2678805"/>
            <a:ext cx="12191999" cy="417919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0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DC39FB-D6E1-4E8D-A0AB-186E0A1D9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9510" y="4769810"/>
            <a:ext cx="4457690" cy="13320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400" b="0" i="0">
                <a:solidFill>
                  <a:srgbClr val="FFFFFF"/>
                </a:solidFill>
                <a:effectLst/>
                <a:latin typeface="PTSerifProWebBold"/>
              </a:rPr>
              <a:t>ЗВЁЗДНОЕ НЕ́БО</a:t>
            </a:r>
            <a:endParaRPr lang="ru-RU" sz="4400">
              <a:solidFill>
                <a:srgbClr val="FFFFFF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8633B38-6D22-40A9-B9C2-EA04FB8BE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4801" y="4769810"/>
            <a:ext cx="4451347" cy="1332000"/>
          </a:xfrm>
        </p:spPr>
        <p:txBody>
          <a:bodyPr anchor="ctr">
            <a:normAutofit/>
          </a:bodyPr>
          <a:lstStyle/>
          <a:p>
            <a:r>
              <a:rPr lang="ru-RU">
                <a:solidFill>
                  <a:srgbClr val="FFFFFF">
                    <a:alpha val="80000"/>
                  </a:srgbClr>
                </a:solidFill>
              </a:rPr>
              <a:t>звёздные карты и небесные координаты</a:t>
            </a:r>
          </a:p>
        </p:txBody>
      </p:sp>
      <p:cxnSp>
        <p:nvCxnSpPr>
          <p:cNvPr id="42" name="Straight Connector 27">
            <a:extLst>
              <a:ext uri="{FF2B5EF4-FFF2-40B4-BE49-F238E27FC236}">
                <a16:creationId xmlns:a16="http://schemas.microsoft.com/office/drawing/2014/main" id="{6C14D892-36B8-4065-9158-50C22E1E6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543581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693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CD37E-5A02-4293-9E7B-8D744343C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9090" y="335665"/>
            <a:ext cx="7413820" cy="663173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1D1D1D"/>
                </a:solidFill>
                <a:latin typeface="Bahnschrift Condensed" panose="020B0502040204020203" pitchFamily="34" charset="0"/>
              </a:rPr>
              <a:t>Видимое движение звезд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61C0A3-9BCE-414B-BDAE-5A716546A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165836"/>
            <a:ext cx="10213200" cy="4040191"/>
          </a:xfrm>
        </p:spPr>
        <p:txBody>
          <a:bodyPr>
            <a:noAutofit/>
          </a:bodyPr>
          <a:lstStyle/>
          <a:p>
            <a:pPr algn="ctr"/>
            <a:r>
              <a:rPr lang="ru-RU" sz="18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Все небесные тела на небе не стоят на одном месте. Им свойственно движение. Наблюдая за звездами, кажется, что они совсем неподвижны. Это совсем не так. Если сравнивать их движение с Луной или Солнцем, то смещение их почти незаметное. Скорость движения звезд очень маленькая, а вот их расстояние до Земли значительно больше. Заметить перемещение звезды можно только с помощью телескопа. Невооруженным взглядом движение звезд не улавливается, даже если стоять на одном месте несколько лет. Быстрым собственным движением обладает Солнце и звезда Бернарда, которая совсем незаметна с Земли невооруженным взглядом. Несмотря на то, что звезду видно только в телескоп, скорость ее углового перемещения больше, чем у других звезд. Движение небесных тел бывает суточное и годовое. Во время суточного движения звезды меняют свое месторасположения относительно сторон горизонта. Звезды свое видимое суточное движение осуществляют вместе с небесной сферой. Это кажущееся нам движение напрямую связано с осевым вращением Земли. Если понаблюдать за Солнцем, отчетливо видно, как рано утром оно появляется на востоке, а вечером уходит за горизонт на западе. В течение года оно проходит через 12 зодиакальных созвездий, пребывая в каждом около месяца</a:t>
            </a:r>
            <a:br>
              <a:rPr lang="ru-RU" sz="1800" dirty="0">
                <a:latin typeface="Bahnschrift Condensed" panose="020B0502040204020203" pitchFamily="34" charset="0"/>
              </a:rPr>
            </a:br>
            <a:endParaRPr lang="ru-RU" sz="1800" dirty="0">
              <a:latin typeface="Bahnschrift Condensed" panose="020B0502040204020203" pitchFamily="34" charset="0"/>
            </a:endParaRPr>
          </a:p>
        </p:txBody>
      </p:sp>
      <p:pic>
        <p:nvPicPr>
          <p:cNvPr id="6146" name="Picture 2" descr="Fire Space Sticker - Fire Space Flying Stickers">
            <a:extLst>
              <a:ext uri="{FF2B5EF4-FFF2-40B4-BE49-F238E27FC236}">
                <a16:creationId xmlns:a16="http://schemas.microsoft.com/office/drawing/2014/main" id="{4288A341-FC4D-4665-8619-7C099F62B34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754" y="-153226"/>
            <a:ext cx="1551671" cy="184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6796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D87287-69F2-47DB-B91F-B69E81553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Небесные координаты и звездные карты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AF4D46-DA44-465A-A333-0B31CFE0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400" y="1724686"/>
            <a:ext cx="10213200" cy="4738025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Чтобы отыскать на небе светило, надо указать, в какой стороне горизонта и как высоко над ним оно находится. С этой целью используется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система горизонтальных координат </a:t>
            </a: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–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азимут </a:t>
            </a: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и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высота. </a:t>
            </a: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Для наблюдателя, находящегося в любой точке Земли, нетрудно определить вертикальное и горизонтальное направления.</a:t>
            </a:r>
          </a:p>
          <a:p>
            <a:pPr algn="ctr">
              <a:lnSpc>
                <a:spcPct val="100000"/>
              </a:lnSpc>
            </a:pP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Первое из них определяется с помощью отвеса и изображается на чертеже (рис. 1.3) отвесной линией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ZZ', </a:t>
            </a: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проходящей через центр сферы (точку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О).</a:t>
            </a:r>
            <a:endParaRPr lang="ru-RU" sz="1800" b="1" i="0" dirty="0">
              <a:solidFill>
                <a:srgbClr val="333333"/>
              </a:solidFill>
              <a:effectLst/>
              <a:latin typeface="Bahnschrift Condensed" panose="020B0502040204020203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Точка Z, расположенная прямо над головой наблюдателя, называется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зенитом.</a:t>
            </a:r>
            <a:endParaRPr lang="ru-RU" sz="1800" b="1" i="0" dirty="0">
              <a:solidFill>
                <a:srgbClr val="333333"/>
              </a:solidFill>
              <a:effectLst/>
              <a:latin typeface="Bahnschrift Condensed" panose="020B0502040204020203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Плоскость, которая проходит через центр сферы перпендикулярно отвесной линии, образует при пересечении со сферой окружность –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истинный, </a:t>
            </a: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или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математический, горизонт.</a:t>
            </a:r>
            <a:endParaRPr lang="ru-RU" sz="1800" b="1" i="0" dirty="0">
              <a:solidFill>
                <a:srgbClr val="333333"/>
              </a:solidFill>
              <a:effectLst/>
              <a:latin typeface="Bahnschrift Condensed" panose="020B0502040204020203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Высота </a:t>
            </a: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светила отсчитывается по окружности, проходящей через зенит и светило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, </a:t>
            </a: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и выражается длиной дуги этой окружности от горизонта до светила. Эту дугу и соответствующий ей угол принято обозначать буквой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h.</a:t>
            </a:r>
            <a:endParaRPr lang="ru-RU" sz="1800" b="1" i="0" dirty="0">
              <a:solidFill>
                <a:srgbClr val="333333"/>
              </a:solidFill>
              <a:effectLst/>
              <a:latin typeface="Bahnschrift Condensed" panose="020B0502040204020203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Высота светила, которое находится в зените, равна 90°, на горизонте – 0°.</a:t>
            </a:r>
          </a:p>
          <a:p>
            <a:pPr algn="ctr">
              <a:lnSpc>
                <a:spcPct val="100000"/>
              </a:lnSpc>
            </a:pP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Положение светила относительно сторон горизонта указывает его вторая координата –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азимут, </a:t>
            </a: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обозначаемый буквой </a:t>
            </a:r>
            <a:r>
              <a:rPr lang="ru-RU" sz="1800" b="1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А. </a:t>
            </a:r>
            <a:r>
              <a:rPr lang="ru-RU" sz="1800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Азимут отсчитывается от точки юга в направлении движения часовой стрелки, так что азимут точки юга равен 0°, точки запада – 90° и т. д.</a:t>
            </a:r>
          </a:p>
          <a:p>
            <a:pPr algn="ctr">
              <a:lnSpc>
                <a:spcPct val="100000"/>
              </a:lnSpc>
            </a:pPr>
            <a:endParaRPr lang="ru-RU" sz="1800" b="1" dirty="0">
              <a:latin typeface="Bahnschrift Condensed" panose="020B0502040204020203" pitchFamily="34" charset="0"/>
            </a:endParaRPr>
          </a:p>
        </p:txBody>
      </p:sp>
      <p:pic>
        <p:nvPicPr>
          <p:cNvPr id="7170" name="Picture 2" descr="Dog Astronaut Surfing In Space. Sticker - Alex And Cosmo Cute Dog Stickers">
            <a:extLst>
              <a:ext uri="{FF2B5EF4-FFF2-40B4-BE49-F238E27FC236}">
                <a16:creationId xmlns:a16="http://schemas.microsoft.com/office/drawing/2014/main" id="{E3B6A700-CC34-4545-9725-D70AF5FC295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25" y="218282"/>
            <a:ext cx="150495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9456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5CBDAE-A82A-4486-8C69-376BCE9D8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395288"/>
            <a:ext cx="4078800" cy="1597753"/>
          </a:xfrm>
        </p:spPr>
        <p:txBody>
          <a:bodyPr wrap="square" anchor="b">
            <a:normAutofit/>
          </a:bodyPr>
          <a:lstStyle/>
          <a:p>
            <a:pPr algn="ctr"/>
            <a:r>
              <a:rPr lang="ru-RU" b="0" i="0" u="none" strike="noStrike" dirty="0">
                <a:effectLst/>
                <a:latin typeface="Bahnschrift Condensed" panose="020B0502040204020203" pitchFamily="34" charset="0"/>
              </a:rPr>
              <a:t>Небесные координаты</a:t>
            </a:r>
            <a:br>
              <a:rPr lang="ru-RU" b="1" i="0" u="none" strike="noStrike" dirty="0">
                <a:effectLst/>
                <a:latin typeface="Bahnschrift Condensed" panose="020B0502040204020203" pitchFamily="34" charset="0"/>
              </a:rPr>
            </a:br>
            <a:endParaRPr lang="ru-RU" dirty="0">
              <a:latin typeface="Bahnschrift Condensed" panose="020B050204020402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920CE5-7021-40E8-B1E0-6143A370E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000" y="2046454"/>
            <a:ext cx="4078800" cy="3956432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ru-RU" sz="1450" b="1" i="0" dirty="0">
                <a:effectLst/>
                <a:latin typeface="Bahnschrift Condensed" panose="020B0502040204020203" pitchFamily="34" charset="0"/>
              </a:rPr>
              <a:t>Звезды расположены в трехмерном пространстве, но мы, когда вводили модель небесной сферы, одну координату сферической системы координат зафиксировали: расстояние. Остались две угловые координаты, которые определяют точку на небесной сфере, как </a:t>
            </a:r>
            <a:r>
              <a:rPr lang="ru-RU" sz="1450" b="1" i="1" dirty="0">
                <a:effectLst/>
                <a:latin typeface="Bahnschrift Condensed" panose="020B0502040204020203" pitchFamily="34" charset="0"/>
              </a:rPr>
              <a:t>х</a:t>
            </a:r>
            <a:r>
              <a:rPr lang="ru-RU" sz="1450" b="1" i="0" dirty="0">
                <a:effectLst/>
                <a:latin typeface="Bahnschrift Condensed" panose="020B0502040204020203" pitchFamily="34" charset="0"/>
              </a:rPr>
              <a:t> и </a:t>
            </a:r>
            <a:r>
              <a:rPr lang="ru-RU" sz="1450" b="1" i="1" dirty="0">
                <a:effectLst/>
                <a:latin typeface="Bahnschrift Condensed" panose="020B0502040204020203" pitchFamily="34" charset="0"/>
              </a:rPr>
              <a:t>у</a:t>
            </a:r>
            <a:r>
              <a:rPr lang="ru-RU" sz="1450" b="1" i="0" dirty="0">
                <a:effectLst/>
                <a:latin typeface="Bahnschrift Condensed" panose="020B0502040204020203" pitchFamily="34" charset="0"/>
              </a:rPr>
              <a:t> – точку на плоскости. Похожей системой мы пользуемся в географии: точку на поверхности Земли можно задать двумя угловыми координатами, широтой и долготой. На картах созвездий мы уже обратили внимание на координатную сетку и обозначения углов: в градусах и часах </a:t>
            </a:r>
            <a:endParaRPr lang="ru-RU" sz="1450" b="1" dirty="0">
              <a:latin typeface="Bahnschrift Condensed" panose="020B0502040204020203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C9CF63D-A2A3-4ECF-BC53-4B0D5691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540033"/>
            <a:ext cx="0" cy="5778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266018F-E280-43EF-A019-26ECA4E2C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355" y="1305046"/>
            <a:ext cx="5343290" cy="424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5707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68346D-5E77-4906-AC8D-57FB88F11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D56420-E0B7-4B33-9D0A-3896C1225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4600" y="850908"/>
            <a:ext cx="4078800" cy="820534"/>
          </a:xfrm>
        </p:spPr>
        <p:txBody>
          <a:bodyPr wrap="square" anchor="b">
            <a:normAutofit/>
          </a:bodyPr>
          <a:lstStyle/>
          <a:p>
            <a:pPr algn="ctr"/>
            <a:r>
              <a:rPr lang="ru-RU" b="0" i="0" u="none" strike="noStrike" dirty="0">
                <a:solidFill>
                  <a:schemeClr val="bg2">
                    <a:lumMod val="25000"/>
                  </a:schemeClr>
                </a:solidFill>
                <a:effectLst/>
                <a:latin typeface="Bahnschrift Condensed" panose="020B0502040204020203" pitchFamily="34" charset="0"/>
              </a:rPr>
              <a:t>Небесные координаты</a:t>
            </a:r>
            <a:endParaRPr lang="ru-RU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68C6BE-41CC-4C4D-850F-F82321AE7B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1C6B8E-2343-4774-B556-9F85D4591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0" y="2065204"/>
            <a:ext cx="4999885" cy="27249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BC1FDF-AE13-4731-B38F-2761BDFDB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81769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886E54-6548-4483-9115-DA2FB114F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3136" y="2522350"/>
            <a:ext cx="5051546" cy="423726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ru-RU" sz="1400" b="1" i="0" dirty="0">
                <a:effectLst/>
                <a:latin typeface="Bahnschrift Condensed" panose="020B0502040204020203" pitchFamily="34" charset="0"/>
              </a:rPr>
              <a:t>Обсудим, какие придумали системы координат. Углы в астрономии обычно выражают в градусах (минутах, секундах), но в некоторых случаях, когда угловое перемещение небесного объекта связано с суточным вращением Земли, удобно градусы переводить в часы.</a:t>
            </a:r>
          </a:p>
          <a:p>
            <a:pPr>
              <a:lnSpc>
                <a:spcPct val="100000"/>
              </a:lnSpc>
            </a:pPr>
            <a:r>
              <a:rPr lang="ru-RU" sz="1400" b="1" i="0" dirty="0">
                <a:effectLst/>
                <a:latin typeface="Bahnschrift Condensed" panose="020B0502040204020203" pitchFamily="34" charset="0"/>
              </a:rPr>
              <a:t>Важнейшие линии и точки на небесной сфере – это Северный и Южный полюсы мира (их определения мы уже ввели), проходящая через них ось мира, отвесная линия (направление силы тяжести), которая пересекает небесную сферу в точках зенит и надир. Секущая плоскость, проходящая через центр сферы, делит ее на две одинаковые полусферы по окружности, которую астрономы называют большим кругом. Если секущая плоскость не содержит центр сферы, то круг называется малым</a:t>
            </a:r>
            <a:endParaRPr lang="en-US" sz="1400" b="1" i="0" dirty="0">
              <a:effectLst/>
              <a:latin typeface="Bahnschrift Condensed" panose="020B0502040204020203" pitchFamily="34" charset="0"/>
            </a:endParaRPr>
          </a:p>
          <a:p>
            <a:pPr>
              <a:lnSpc>
                <a:spcPct val="100000"/>
              </a:lnSpc>
            </a:pPr>
            <a:r>
              <a:rPr lang="ru-RU" sz="1400" b="1" i="0" dirty="0">
                <a:effectLst/>
                <a:latin typeface="Bahnschrift Condensed" panose="020B0502040204020203" pitchFamily="34" charset="0"/>
              </a:rPr>
              <a:t>Через любые две точки небесной сферы проходит в точности большой круг. Углы между точками небесной сферы отсчитывают по дугам больших кругов, измеряя соответствующие центральные углы</a:t>
            </a:r>
          </a:p>
          <a:p>
            <a:pPr>
              <a:lnSpc>
                <a:spcPct val="100000"/>
              </a:lnSpc>
            </a:pPr>
            <a:endParaRPr lang="en-US" sz="1400" b="1" i="0" dirty="0">
              <a:effectLst/>
              <a:latin typeface="Bahnschrift Condensed" panose="020B0502040204020203" pitchFamily="34" charset="0"/>
            </a:endParaRPr>
          </a:p>
          <a:p>
            <a:pPr>
              <a:lnSpc>
                <a:spcPct val="100000"/>
              </a:lnSpc>
            </a:pPr>
            <a:endParaRPr lang="en-US" sz="1400" b="1" i="0" dirty="0">
              <a:effectLst/>
              <a:latin typeface="Bahnschrift Condensed" panose="020B0502040204020203" pitchFamily="34" charset="0"/>
            </a:endParaRPr>
          </a:p>
          <a:p>
            <a:pPr>
              <a:lnSpc>
                <a:spcPct val="100000"/>
              </a:lnSpc>
            </a:pPr>
            <a:endParaRPr lang="ru-RU" sz="1400" b="1" i="0" dirty="0">
              <a:effectLst/>
              <a:latin typeface="Bahnschrift Condensed" panose="020B0502040204020203" pitchFamily="34" charset="0"/>
            </a:endParaRPr>
          </a:p>
          <a:p>
            <a:pPr>
              <a:lnSpc>
                <a:spcPct val="100000"/>
              </a:lnSpc>
            </a:pPr>
            <a:endParaRPr lang="ru-RU" sz="1400" b="1" dirty="0">
              <a:latin typeface="Bahnschrift Condensed" panose="020B0502040204020203" pitchFamily="34" charset="0"/>
            </a:endParaRPr>
          </a:p>
        </p:txBody>
      </p:sp>
      <p:pic>
        <p:nvPicPr>
          <p:cNvPr id="8204" name="Picture 12" descr="Dog Astronaut Resting With A Full Belly. Sticker - Alex And Cosmo Cute Adorable Stickers">
            <a:extLst>
              <a:ext uri="{FF2B5EF4-FFF2-40B4-BE49-F238E27FC236}">
                <a16:creationId xmlns:a16="http://schemas.microsoft.com/office/drawing/2014/main" id="{8BF025DC-7CD8-4343-AA9F-B1295B8D30D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86" y="204592"/>
            <a:ext cx="150495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247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83821D-D08B-472D-9807-A477C0640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600" y="907312"/>
            <a:ext cx="4078800" cy="1072306"/>
          </a:xfrm>
        </p:spPr>
        <p:txBody>
          <a:bodyPr wrap="square" anchor="b">
            <a:normAutofit/>
          </a:bodyPr>
          <a:lstStyle/>
          <a:p>
            <a:pPr algn="ctr"/>
            <a:r>
              <a:rPr lang="ru-RU" sz="4000" dirty="0">
                <a:solidFill>
                  <a:schemeClr val="bg2">
                    <a:lumMod val="25000"/>
                  </a:schemeClr>
                </a:solidFill>
                <a:latin typeface="Bahnschrift Condensed" panose="020B0502040204020203" pitchFamily="34" charset="0"/>
              </a:rPr>
              <a:t>Большие круги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D745DA-D03E-47A2-9936-01C39D51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759400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ECDEB3-E714-4E28-8098-4E77315D6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637" y="2438811"/>
            <a:ext cx="5068800" cy="4112459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ru-RU" sz="1450" b="1" i="0">
                <a:effectLst/>
                <a:latin typeface="Bahnschrift Condensed" panose="020B0502040204020203" pitchFamily="34" charset="0"/>
              </a:rPr>
              <a:t>Выделим важнейшие большие круги на небесной сфере:</a:t>
            </a:r>
          </a:p>
          <a:p>
            <a:pPr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ru-RU" sz="1450" b="1" i="0">
                <a:effectLst/>
                <a:latin typeface="Bahnschrift Condensed" panose="020B0502040204020203" pitchFamily="34" charset="0"/>
              </a:rPr>
              <a:t>математический горизонт – большой круг, плоскость которого перпендикулярна отвесной линии;</a:t>
            </a:r>
          </a:p>
          <a:p>
            <a:pPr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ru-RU" sz="1450" b="1" i="0">
                <a:effectLst/>
                <a:latin typeface="Bahnschrift Condensed" panose="020B0502040204020203" pitchFamily="34" charset="0"/>
              </a:rPr>
              <a:t>небесный экватор – большой круг, плоскость которого перпендикулярна оси мира;</a:t>
            </a:r>
          </a:p>
          <a:p>
            <a:pPr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ru-RU" sz="1450" b="1" i="0">
                <a:effectLst/>
                <a:latin typeface="Bahnschrift Condensed" panose="020B0502040204020203" pitchFamily="34" charset="0"/>
              </a:rPr>
              <a:t>небесный меридиан – большой круг, проходящий через зенит и Северный полюс мира (или через надир и Южный полюс мира)</a:t>
            </a:r>
          </a:p>
          <a:p>
            <a:pPr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ru-RU" sz="1450" b="1" i="0">
                <a:effectLst/>
                <a:latin typeface="Bahnschrift Condensed" panose="020B0502040204020203" pitchFamily="34" charset="0"/>
              </a:rPr>
              <a:t>Математический горизонт пересекается с небесным меридианом в точках севера </a:t>
            </a:r>
            <a:r>
              <a:rPr lang="ru-RU" sz="1450" b="1" i="1">
                <a:effectLst/>
                <a:latin typeface="Bahnschrift Condensed" panose="020B0502040204020203" pitchFamily="34" charset="0"/>
              </a:rPr>
              <a:t>N</a:t>
            </a:r>
            <a:r>
              <a:rPr lang="ru-RU" sz="1450" b="1" i="0">
                <a:effectLst/>
                <a:latin typeface="Bahnschrift Condensed" panose="020B0502040204020203" pitchFamily="34" charset="0"/>
              </a:rPr>
              <a:t> и юга </a:t>
            </a:r>
            <a:r>
              <a:rPr lang="ru-RU" sz="1450" b="1" i="1">
                <a:effectLst/>
                <a:latin typeface="Bahnschrift Condensed" panose="020B0502040204020203" pitchFamily="34" charset="0"/>
              </a:rPr>
              <a:t>S</a:t>
            </a:r>
            <a:r>
              <a:rPr lang="ru-RU" sz="1450" b="1" i="0">
                <a:effectLst/>
                <a:latin typeface="Bahnschrift Condensed" panose="020B0502040204020203" pitchFamily="34" charset="0"/>
              </a:rPr>
              <a:t>, а с небесным экватором в точках востока </a:t>
            </a:r>
            <a:r>
              <a:rPr lang="ru-RU" sz="1450" b="1" i="1">
                <a:effectLst/>
                <a:latin typeface="Bahnschrift Condensed" panose="020B0502040204020203" pitchFamily="34" charset="0"/>
              </a:rPr>
              <a:t>E</a:t>
            </a:r>
            <a:r>
              <a:rPr lang="ru-RU" sz="1450" b="1" i="0">
                <a:effectLst/>
                <a:latin typeface="Bahnschrift Condensed" panose="020B0502040204020203" pitchFamily="34" charset="0"/>
              </a:rPr>
              <a:t> и запада </a:t>
            </a:r>
            <a:r>
              <a:rPr lang="ru-RU" sz="1450" b="1" i="1">
                <a:effectLst/>
                <a:latin typeface="Bahnschrift Condensed" panose="020B0502040204020203" pitchFamily="34" charset="0"/>
              </a:rPr>
              <a:t>W</a:t>
            </a:r>
            <a:r>
              <a:rPr lang="ru-RU" sz="1450" b="1" i="0">
                <a:effectLst/>
                <a:latin typeface="Bahnschrift Condensed" panose="020B0502040204020203" pitchFamily="34" charset="0"/>
              </a:rPr>
              <a:t>. Математический горизонт делит небесную сферу на видимую и невидимую половины, а небесный экватор – на северную и южную.</a:t>
            </a:r>
          </a:p>
          <a:p>
            <a:pPr>
              <a:lnSpc>
                <a:spcPct val="140000"/>
              </a:lnSpc>
            </a:pPr>
            <a:endParaRPr lang="ru-RU" sz="1450" b="1" dirty="0">
              <a:latin typeface="Bahnschrift Condensed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A6F56-5B66-4656-B01E-938834D6A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99C5FE9-6A51-451C-8FF4-A2BF9F9CA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074" y="1979618"/>
            <a:ext cx="5331236" cy="3202559"/>
          </a:xfrm>
          <a:prstGeom prst="rect">
            <a:avLst/>
          </a:prstGeom>
        </p:spPr>
      </p:pic>
      <p:pic>
        <p:nvPicPr>
          <p:cNvPr id="10244" name="Picture 4" descr="Light Entheogen Sticker - Light Entheogen Lsd Stickers">
            <a:extLst>
              <a:ext uri="{FF2B5EF4-FFF2-40B4-BE49-F238E27FC236}">
                <a16:creationId xmlns:a16="http://schemas.microsoft.com/office/drawing/2014/main" id="{1D030622-D868-43ED-A862-FC7F9CDC39E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754" y="60646"/>
            <a:ext cx="676275" cy="15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08909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4CD7E5-6B58-425B-ACC8-1B10C0737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31" y="1951861"/>
            <a:ext cx="4565011" cy="3117850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ru-RU" sz="1800" b="1" i="0" dirty="0">
                <a:effectLst/>
                <a:latin typeface="Bahnschrift Condensed" panose="020B0502040204020203" pitchFamily="34" charset="0"/>
              </a:rPr>
              <a:t>Положение точки на поверхности Земли определяют географические координаты – широта и долгота. Широты отсчитываются от экватора (экваториальной плоскости), а долготы от нулевого (гринвичского) меридиана. Похожим образом придумали и так называемую экваториальную систему небесных координат</a:t>
            </a:r>
            <a:endParaRPr lang="ru-RU" sz="1800" b="1" dirty="0">
              <a:latin typeface="Bahnschrift Condensed" panose="020B0502040204020203" pitchFamily="34" charset="0"/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C9CF63D-A2A3-4ECF-BC53-4B0D5691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540033"/>
            <a:ext cx="0" cy="5778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>
            <a:extLst>
              <a:ext uri="{FF2B5EF4-FFF2-40B4-BE49-F238E27FC236}">
                <a16:creationId xmlns:a16="http://schemas.microsoft.com/office/drawing/2014/main" id="{3A0D869C-CC2F-4CC6-8796-F3746FCE3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2084" y="1879682"/>
            <a:ext cx="5423832" cy="3098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Kstr Kochstrasse Sticker - Kstr Kochstrasse Space Stickers">
            <a:extLst>
              <a:ext uri="{FF2B5EF4-FFF2-40B4-BE49-F238E27FC236}">
                <a16:creationId xmlns:a16="http://schemas.microsoft.com/office/drawing/2014/main" id="{69D5427D-84F5-4C8C-9A6C-08990E6CE87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0966" y="196891"/>
            <a:ext cx="1504950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5574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, трава, внешний, млекопитающее&#10;&#10;Автоматически созданное описание">
            <a:extLst>
              <a:ext uri="{FF2B5EF4-FFF2-40B4-BE49-F238E27FC236}">
                <a16:creationId xmlns:a16="http://schemas.microsoft.com/office/drawing/2014/main" id="{1D340E89-B8B2-4BC0-82B4-FD027922EF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2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>
              <a:lumMod val="9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4E4ECC2-C885-4FE4-AAF9-BE5E56925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704461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922703A1-FDDC-421A-9082-E96C03E88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4611" y="1315615"/>
            <a:ext cx="4862253" cy="5429314"/>
          </a:xfrm>
        </p:spPr>
        <p:txBody>
          <a:bodyPr>
            <a:normAutofit fontScale="77500" lnSpcReduction="20000"/>
          </a:bodyPr>
          <a:lstStyle/>
          <a:p>
            <a:r>
              <a:rPr lang="ru-RU" b="0" i="0" dirty="0"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со­во­куп­ность све­тил, ви­ди­мых но­чью на не­бес­ном сво­де; в </a:t>
            </a:r>
            <a:r>
              <a:rPr lang="ru-RU" b="0" i="0" dirty="0" err="1"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осн</a:t>
            </a:r>
            <a:r>
              <a:rPr lang="ru-RU" b="0" i="0" dirty="0">
                <a:solidFill>
                  <a:schemeClr val="tx1"/>
                </a:solidFill>
                <a:effectLst/>
                <a:latin typeface="Bahnschrift Condensed" panose="020B0502040204020203" pitchFamily="34" charset="0"/>
              </a:rPr>
              <a:t>. это звёз­ды. Не­воо­ру­жён­ным глазом мо­жно раз­ли­чить звёз­ды до 5-й звёзд­ной ве­ли­чи­ны на уров­не мо­ря и до 6-й звёзд­ной ве­ли­чи­ны вы­со­ко в го­рах. При хо­ро­ших ус­ло­ви­ях на­блю­де­ния (без­об­лач­ная и без­лун­ная по­го­да, уда­лён­ность от гор. ог­ней, от­сут­ст­вие смо­га) на ноч­ном не­бе не­воо­ру­жён­ным гла­зом мож­но ви­деть од­но­вре­мен­но около 800 звёзд до 5-й звёзд­ной ве­ли­чи­ны и около 2,5 тыс. звёзд до 6-й звёзд­ной ве­ли­чи­ны, боль­шин­ст­во ко­то­рых рас­по­ло­же­но вбли­зи по­ло­сы Млеч­но­го Пу­ти. В го­ро­де при яр­ком ноч­ном ос­ве­ще­нии уда­ёт­ся за­ме­тить лишь 200–300 звёзд. При­ме­не­ние те­ле­ско­па по­зво­ля­ет на­блю­дать зна­чи­тель­но боль­шее чис­ло звёзд, ко­то­рое так­же за­ви­сит от ус­ло­вий на­блю­де­ния. Об­щее чис­ло звёзд толь­ко в на­шей Га­лак­ти­ке пре­вы­ша­ет 100 млрд.</a:t>
            </a:r>
            <a:endParaRPr lang="ru-RU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6733CF-EB59-44C4-8805-C0FAA8740743}"/>
              </a:ext>
            </a:extLst>
          </p:cNvPr>
          <p:cNvSpPr txBox="1"/>
          <p:nvPr/>
        </p:nvSpPr>
        <p:spPr>
          <a:xfrm>
            <a:off x="7399175" y="518622"/>
            <a:ext cx="37602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ЗВЁЗДНОЕ НЕБО</a:t>
            </a:r>
          </a:p>
        </p:txBody>
      </p:sp>
    </p:spTree>
    <p:extLst>
      <p:ext uri="{BB962C8B-B14F-4D97-AF65-F5344CB8AC3E}">
        <p14:creationId xmlns:p14="http://schemas.microsoft.com/office/powerpoint/2010/main" val="1788885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2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742E51-AED2-40C2-8B47-339A01F18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8000" y="427220"/>
            <a:ext cx="6696000" cy="1077218"/>
          </a:xfrm>
        </p:spPr>
        <p:txBody>
          <a:bodyPr wrap="square" anchor="b">
            <a:normAutofit/>
          </a:bodyPr>
          <a:lstStyle/>
          <a:p>
            <a:pPr algn="ctr"/>
            <a:r>
              <a:rPr lang="ru-RU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 Condensed" panose="020B0502040204020203" pitchFamily="34" charset="0"/>
              </a:rPr>
              <a:t>Созвездия</a:t>
            </a:r>
          </a:p>
        </p:txBody>
      </p:sp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653B9D3A-F8F6-4354-8088-6E520C2A6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194300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A6E9B7-EFE1-4A4A-AEB7-B5BBFE18B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8000" y="1943008"/>
            <a:ext cx="6696000" cy="3673020"/>
          </a:xfrm>
        </p:spPr>
        <p:txBody>
          <a:bodyPr>
            <a:noAutofit/>
          </a:bodyPr>
          <a:lstStyle/>
          <a:p>
            <a:pPr algn="ctr">
              <a:lnSpc>
                <a:spcPct val="140000"/>
              </a:lnSpc>
            </a:pPr>
            <a:r>
              <a:rPr lang="ru-RU" sz="1600" b="1" i="1" dirty="0">
                <a:effectLst/>
                <a:latin typeface="Bahnschrift Condensed" panose="020B0502040204020203" pitchFamily="34" charset="0"/>
              </a:rPr>
              <a:t>Для удоб­ст­ва ори­ен­ти­ров­ки З. н. раз­де­ле­но на уча­ст­ки, на­зы­вае­мые </a:t>
            </a:r>
            <a:r>
              <a:rPr lang="ru-RU" sz="1600" b="1" i="1" u="sng" dirty="0">
                <a:effectLst/>
                <a:latin typeface="Bahnschrift Condensed" panose="020B0502040204020203" pitchFamily="34" charset="0"/>
                <a:hlinkClick r:id="rId2"/>
              </a:rPr>
              <a:t>со­звез­дия­ми</a:t>
            </a:r>
            <a:r>
              <a:rPr lang="ru-RU" sz="1600" b="1" i="1" dirty="0">
                <a:effectLst/>
                <a:latin typeface="Bahnschrift Condensed" panose="020B0502040204020203" pitchFamily="34" charset="0"/>
              </a:rPr>
              <a:t>. В древ­но­сти со­звез­дия­ми на­зы­ва­ли вы­ра­зи­тель­ные груп­пы звёзд, ко­то­рые по­мо­га­ли за­по­ми­нать узор З. н. и ори­ен­ти­ро­вать­ся с его по­мо­щью в про­стран­ст­ве и вре­ме­ни. </a:t>
            </a:r>
            <a:r>
              <a:rPr lang="ru-RU" sz="1600" b="1" i="1" dirty="0">
                <a:solidFill>
                  <a:srgbClr val="555555"/>
                </a:solidFill>
                <a:effectLst/>
                <a:latin typeface="Bahnschrift Condensed" panose="020B0502040204020203" pitchFamily="34" charset="0"/>
              </a:rPr>
              <a:t>Созвездия – звёзды, объединённые в одну группу, для удобства ориентира в небе и навигации на Земле. Зачастую, имеющие свои названия из слагаемых легенд за </a:t>
            </a:r>
            <a:r>
              <a:rPr lang="ru-RU" sz="1600" b="1" i="1" dirty="0" err="1">
                <a:solidFill>
                  <a:srgbClr val="555555"/>
                </a:solidFill>
                <a:effectLst/>
                <a:latin typeface="Bahnschrift Condensed" panose="020B0502040204020203" pitchFamily="34" charset="0"/>
              </a:rPr>
              <a:t>умозаключительную</a:t>
            </a:r>
            <a:r>
              <a:rPr lang="ru-RU" sz="1600" b="1" i="1" dirty="0">
                <a:solidFill>
                  <a:srgbClr val="555555"/>
                </a:solidFill>
                <a:effectLst/>
                <a:latin typeface="Bahnschrift Condensed" panose="020B0502040204020203" pitchFamily="34" charset="0"/>
              </a:rPr>
              <a:t> схожесть с мифическими персонажами. Все небо разделено на 88 созвездии, которые можно найти по характерному для них расположению звезд. </a:t>
            </a:r>
            <a:r>
              <a:rPr lang="ru-RU" sz="1600" b="1" i="1" dirty="0">
                <a:effectLst/>
                <a:latin typeface="Bahnschrift Condensed" panose="020B0502040204020203" pitchFamily="34" charset="0"/>
              </a:rPr>
              <a:t>Наи­бо­лее древ­ние </a:t>
            </a:r>
            <a:r>
              <a:rPr lang="ru-RU" sz="1600" b="1" i="1" u="sng" dirty="0">
                <a:effectLst/>
                <a:latin typeface="Bahnschrift Condensed" panose="020B0502040204020203" pitchFamily="34" charset="0"/>
                <a:hlinkClick r:id="rId3"/>
              </a:rPr>
              <a:t>ас­те­риз­мы</a:t>
            </a:r>
            <a:r>
              <a:rPr lang="ru-RU" sz="1600" b="1" i="1" dirty="0">
                <a:effectLst/>
                <a:latin typeface="Bahnschrift Condensed" panose="020B0502040204020203" pitchFamily="34" charset="0"/>
              </a:rPr>
              <a:t> (ха­рак­тер­ные груп­пы яр­ких звёзд) лю­ди вы­де­ля­ли ещё в ка­мен­ном ве­ке. Древ­ние шу­ме­ры 5 тыс. лет на­зад вы­де­ля­ли </a:t>
            </a:r>
            <a:r>
              <a:rPr lang="ru-RU" sz="1600" b="1" i="1" u="sng" dirty="0">
                <a:effectLst/>
                <a:latin typeface="Bahnschrift Condensed" panose="020B0502040204020203" pitchFamily="34" charset="0"/>
                <a:hlinkClick r:id="rId4"/>
              </a:rPr>
              <a:t>зо­диа­каль­ные со­звез­дия</a:t>
            </a:r>
            <a:r>
              <a:rPr lang="ru-RU" sz="1600" b="1" i="1" dirty="0">
                <a:effectLst/>
                <a:latin typeface="Bahnschrift Condensed" panose="020B0502040204020203" pitchFamily="34" charset="0"/>
              </a:rPr>
              <a:t>, че­рез ко­то­рые про­хо­дят пу­ти Солн­ца, Лу­ны и пла­нет. Во 2 в. </a:t>
            </a:r>
            <a:r>
              <a:rPr lang="ru-RU" sz="1600" b="1" i="1" u="sng" dirty="0">
                <a:effectLst/>
                <a:latin typeface="Bahnschrift Condensed" panose="020B0502040204020203" pitchFamily="34" charset="0"/>
                <a:hlinkClick r:id="rId5"/>
              </a:rPr>
              <a:t>Пто­ле­мей</a:t>
            </a:r>
            <a:r>
              <a:rPr lang="ru-RU" sz="1600" b="1" i="1" dirty="0">
                <a:effectLst/>
                <a:latin typeface="Bahnschrift Condensed" panose="020B0502040204020203" pitchFamily="34" charset="0"/>
              </a:rPr>
              <a:t> опи­сал 48 со­звез­дий, 47 из ко­то­рых со­хра­ни­ли свои названия до на­ших дней, а од­но боль­шое со­звез­дие Ар­го (ко­рабль ар­го­нав­тов) в 18 в. бы­ло раз­де­ле­но на 4 мень­ших со­звез­дия: Киль, Кор­ма, Па­ру­са и Ком­пас</a:t>
            </a:r>
            <a:r>
              <a:rPr lang="ru-RU" sz="1600" b="1" i="0" dirty="0">
                <a:effectLst/>
                <a:latin typeface="PTSerifProWebRegular"/>
              </a:rPr>
              <a:t>.</a:t>
            </a:r>
            <a:endParaRPr lang="ru-RU" sz="1600" b="1" dirty="0"/>
          </a:p>
        </p:txBody>
      </p:sp>
      <p:pic>
        <p:nvPicPr>
          <p:cNvPr id="2052" name="Picture 4" descr="Granny Grandmother Sticker - Granny Grandmother Getbaff Stickers">
            <a:extLst>
              <a:ext uri="{FF2B5EF4-FFF2-40B4-BE49-F238E27FC236}">
                <a16:creationId xmlns:a16="http://schemas.microsoft.com/office/drawing/2014/main" id="{FCD75F14-C975-431E-A810-E741D0E488D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69" y="317938"/>
            <a:ext cx="2484816" cy="2372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laxed Astronaut Floating In Space. Sticker - Alex And Cosmo Falling Sleeping Stickers">
            <a:extLst>
              <a:ext uri="{FF2B5EF4-FFF2-40B4-BE49-F238E27FC236}">
                <a16:creationId xmlns:a16="http://schemas.microsoft.com/office/drawing/2014/main" id="{2E978568-6B2E-448D-986D-207E2CBD91B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3705" y="4830760"/>
            <a:ext cx="1905000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5241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>
              <a:lumMod val="90000"/>
            </a:schemeClr>
          </a:fgClr>
          <a:bgClr>
            <a:schemeClr val="accent6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24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F4CD6D0-88B6-45F4-AC60-54587D3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вода, природа, внешний, озеро&#10;&#10;Автоматически созданное описание">
            <a:extLst>
              <a:ext uri="{FF2B5EF4-FFF2-40B4-BE49-F238E27FC236}">
                <a16:creationId xmlns:a16="http://schemas.microsoft.com/office/drawing/2014/main" id="{D1EA0D4A-2F26-4DE7-913D-97A54696C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6077214" y="-60383"/>
            <a:ext cx="12229572" cy="6899566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092D32E-B1E6-4335-BD86-8461882A7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03300" y="-1052423"/>
            <a:ext cx="6857999" cy="8883647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B72BE5-6FCB-40E0-833B-E1BFF6CD1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94" y="861826"/>
            <a:ext cx="3676888" cy="648182"/>
          </a:xfrm>
        </p:spPr>
        <p:txBody>
          <a:bodyPr vert="horz" lIns="91440" tIns="45720" rIns="91440" bIns="45720" rtlCol="0" anchor="b" anchorCtr="0">
            <a:noAutofit/>
          </a:bodyPr>
          <a:lstStyle/>
          <a:p>
            <a:pPr algn="ctr"/>
            <a:r>
              <a:rPr lang="ru-RU" sz="3600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Condensed" panose="020B0502040204020203" pitchFamily="34" charset="0"/>
              </a:rPr>
              <a:t>Характеристика звёзд</a:t>
            </a:r>
            <a:endParaRPr lang="en-US" sz="3600" u="sng" dirty="0">
              <a:solidFill>
                <a:schemeClr val="tx1">
                  <a:lumMod val="85000"/>
                  <a:lumOff val="15000"/>
                </a:schemeClr>
              </a:solidFill>
              <a:latin typeface="Bahnschrift Condensed" panose="020B0502040204020203" pitchFamily="34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3D83BC4-A03A-4B80-BE2E-AB1542ABA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6F3D9A-452B-4940-9828-23E2DA52F7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C141C93-0464-49A4-80F9-CBA4B4732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0FBE46EE-1DFB-4A24-A727-EABB7534FB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9" name="Freeform 68">
                  <a:extLst>
                    <a:ext uri="{FF2B5EF4-FFF2-40B4-BE49-F238E27FC236}">
                      <a16:creationId xmlns:a16="http://schemas.microsoft.com/office/drawing/2014/main" id="{2892A7AB-12E4-4169-836F-A0D0C91B7F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0" name="Freeform 69">
                  <a:extLst>
                    <a:ext uri="{FF2B5EF4-FFF2-40B4-BE49-F238E27FC236}">
                      <a16:creationId xmlns:a16="http://schemas.microsoft.com/office/drawing/2014/main" id="{1F214575-72DE-4088-8694-62F426EF7DD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" name="Line 70">
                  <a:extLst>
                    <a:ext uri="{FF2B5EF4-FFF2-40B4-BE49-F238E27FC236}">
                      <a16:creationId xmlns:a16="http://schemas.microsoft.com/office/drawing/2014/main" id="{DE02F19E-EAED-436A-985B-21E4AFF3EC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6748F1F2-C6CE-4B1D-BC12-02955EA2BA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6" name="Freeform 68">
                  <a:extLst>
                    <a:ext uri="{FF2B5EF4-FFF2-40B4-BE49-F238E27FC236}">
                      <a16:creationId xmlns:a16="http://schemas.microsoft.com/office/drawing/2014/main" id="{80A5916D-E677-43F6-96A9-E16E5A8431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69">
                  <a:extLst>
                    <a:ext uri="{FF2B5EF4-FFF2-40B4-BE49-F238E27FC236}">
                      <a16:creationId xmlns:a16="http://schemas.microsoft.com/office/drawing/2014/main" id="{115C4984-068B-47EF-9298-FC8384998B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" name="Line 70">
                  <a:extLst>
                    <a:ext uri="{FF2B5EF4-FFF2-40B4-BE49-F238E27FC236}">
                      <a16:creationId xmlns:a16="http://schemas.microsoft.com/office/drawing/2014/main" id="{8E1D9610-842B-4FB4-912A-67F61723EBF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8433773-8DD2-4319-B957-5A0D5DAEDA64}"/>
              </a:ext>
            </a:extLst>
          </p:cNvPr>
          <p:cNvSpPr txBox="1"/>
          <p:nvPr/>
        </p:nvSpPr>
        <p:spPr>
          <a:xfrm>
            <a:off x="483625" y="1771193"/>
            <a:ext cx="4595149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Звезды различают:</a:t>
            </a:r>
            <a:r>
              <a:rPr lang="ru-RU" sz="22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 </a:t>
            </a:r>
          </a:p>
          <a:p>
            <a:endParaRPr lang="ru-RU" sz="2200" b="0" i="0" dirty="0">
              <a:solidFill>
                <a:srgbClr val="1D1D1D"/>
              </a:solidFill>
              <a:effectLst/>
              <a:latin typeface="Bahnschrif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по возрасту - молодые и старые;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по светимости - яркие и тусклые;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по размеру: гиганты, сверхгиганты и карлики;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по видимости вооруженным взглядом: видимые и невидимые;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по температуре: горячие и «холодные»;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по цвету: желтые, красные, голубые, белые. Цвета зависят от температуры поверхности звезды.</a:t>
            </a:r>
            <a:br>
              <a:rPr lang="ru-RU" sz="2200" dirty="0">
                <a:latin typeface="Bahnschrift Condensed" panose="020B0502040204020203" pitchFamily="34" charset="0"/>
              </a:rPr>
            </a:br>
            <a:endParaRPr lang="ru-RU" sz="22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78408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4" descr="Изображение выглядит как вода, природа, внешний, озеро&#10;&#10;Автоматически созданное описание">
            <a:extLst>
              <a:ext uri="{FF2B5EF4-FFF2-40B4-BE49-F238E27FC236}">
                <a16:creationId xmlns:a16="http://schemas.microsoft.com/office/drawing/2014/main" id="{980ACAE0-1C09-4B78-9AF6-600F21AFE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-6114786" y="0"/>
            <a:ext cx="12229572" cy="6899566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958D9E-B626-4BEC-96CF-483AE6E1B8F6}"/>
              </a:ext>
            </a:extLst>
          </p:cNvPr>
          <p:cNvSpPr txBox="1"/>
          <p:nvPr/>
        </p:nvSpPr>
        <p:spPr>
          <a:xfrm>
            <a:off x="6794340" y="495128"/>
            <a:ext cx="468774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Смотря на небо, нетрудно заметить, что звезды различны по яркости, или, как говорят астрономы, по блеску</a:t>
            </a:r>
            <a:r>
              <a:rPr lang="ru-RU" b="0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.</a:t>
            </a:r>
          </a:p>
          <a:p>
            <a:pPr algn="l"/>
            <a:r>
              <a:rPr lang="ru-RU" b="0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В 125г до НЭ Гиппарх (180-125, Греция) вводит деление звезд на небе по видимой яркости на </a:t>
            </a:r>
            <a:r>
              <a:rPr lang="ru-RU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звездные величины</a:t>
            </a:r>
            <a:r>
              <a:rPr lang="ru-RU" b="0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, обозначив самые яркие - первой звездной величины (1m), а еле видимые – 6m (т. е. разность в 5 звездных величин).</a:t>
            </a:r>
          </a:p>
          <a:p>
            <a:pPr algn="l"/>
            <a:r>
              <a:rPr lang="ru-RU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Звездная величина</a:t>
            </a:r>
            <a:r>
              <a:rPr lang="ru-RU" b="0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 - </a:t>
            </a:r>
            <a:r>
              <a:rPr lang="ru-RU" b="0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видимая яркость (блеск) звезды</a:t>
            </a:r>
            <a:r>
              <a:rPr lang="ru-RU" b="0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. </a:t>
            </a:r>
            <a:r>
              <a:rPr lang="ru-RU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Звездная величина характеризует</a:t>
            </a:r>
            <a:r>
              <a:rPr lang="ru-RU" b="0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 не размеры, а только </a:t>
            </a:r>
            <a:r>
              <a:rPr lang="ru-RU" b="1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блеск звезд. </a:t>
            </a:r>
            <a:r>
              <a:rPr lang="ru-RU" b="0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Чем слабее звезда, тем больше число, обозначающее ее </a:t>
            </a:r>
            <a:r>
              <a:rPr lang="ru-RU" b="0" i="1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звездную величину.</a:t>
            </a:r>
            <a:endParaRPr lang="ru-RU" b="0" i="0" dirty="0">
              <a:solidFill>
                <a:srgbClr val="333333"/>
              </a:solidFill>
              <a:effectLst/>
              <a:latin typeface="Bahnschrift Condensed" panose="020B0502040204020203" pitchFamily="34" charset="0"/>
            </a:endParaRPr>
          </a:p>
          <a:p>
            <a:r>
              <a:rPr lang="ru-RU" b="0" i="0" dirty="0">
                <a:solidFill>
                  <a:srgbClr val="333333"/>
                </a:solidFill>
                <a:effectLst/>
                <a:latin typeface="Bahnschrift Condensed" panose="020B0502040204020203" pitchFamily="34" charset="0"/>
              </a:rPr>
              <a:t>Когда ученые стали располагать приборами для измерения величины потока света, приходящего от звезд, оказалось, что от звезды первой величины света приходит в 2,5 раза больше, чем от звезды второй величины, от звезды второй величины в 2,5 раза больше, чем от звезды третьей величины, и т. д. Несколько звезд были отнесены к звездам нулевой величины, потому что от них света приходит в 2,5 раза больше, чем от звезд первой величины. А самая яркая звезда всего неба — Сириус (α Большого Пса) получила даже отрицательную звездную величину -1,5.</a:t>
            </a:r>
            <a:endParaRPr lang="ru-RU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352356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E88679-F2EF-46F7-9FDA-06D69EA95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600" y="406384"/>
            <a:ext cx="4078800" cy="1076812"/>
          </a:xfrm>
        </p:spPr>
        <p:txBody>
          <a:bodyPr wrap="square" anchor="b">
            <a:normAutofit fontScale="90000"/>
          </a:bodyPr>
          <a:lstStyle/>
          <a:p>
            <a:r>
              <a:rPr lang="ru-RU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Bahnschrift Condensed" panose="020B0502040204020203" pitchFamily="34" charset="0"/>
              </a:rPr>
              <a:t>Небесные координаты, системы небесных координат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5155F8-6A8F-4576-BFA4-11BC99F5B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368" y="1782053"/>
            <a:ext cx="4078800" cy="4562036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ru-RU" sz="1800" b="1" i="0" dirty="0">
                <a:effectLst/>
                <a:latin typeface="Bahnschrift Condensed" panose="020B0502040204020203" pitchFamily="34" charset="0"/>
              </a:rPr>
              <a:t>Наблюдая за небесными телами, люди заметили, что они движутся по небосводу и меняют свое место в зависимости от времени суток. Это видимое движение связано с вращением Земли, которая за 24 часа осуществляет один оборот вокруг своей оси. Это происходит не только со звездами на ночном небе, но и Луной, Солнцем, планетами. Чтобы описать положение объекта на небосклоне, используют числа, именуемые небесными координатами.</a:t>
            </a:r>
            <a:br>
              <a:rPr lang="ru-RU" sz="1800" b="1" dirty="0">
                <a:latin typeface="Bahnschrift Condensed" panose="020B0502040204020203" pitchFamily="34" charset="0"/>
              </a:rPr>
            </a:br>
            <a:endParaRPr lang="ru-RU" sz="1800" b="1" dirty="0">
              <a:latin typeface="Bahnschrift Condensed" panose="020B0502040204020203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C9CF63D-A2A3-4ECF-BC53-4B0D5691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540033"/>
            <a:ext cx="0" cy="5778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6A08E0-E576-46D5-9632-3082D2A91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564" y="2074327"/>
            <a:ext cx="5540870" cy="4155652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FEEA4529-8DAE-402A-8F10-2A12B14065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561" y="539967"/>
            <a:ext cx="6027388" cy="107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096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DCFBD7-5612-480F-BED3-7820176A5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3093493-446B-45A4-9D25-97A096BDF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8100000" flipH="1">
            <a:off x="554357" y="402322"/>
            <a:ext cx="641183" cy="1069728"/>
            <a:chOff x="6484112" y="2967038"/>
            <a:chExt cx="641183" cy="106972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5290F66-CF0B-44A8-98F9-67989433E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B1EC4FC7-CA30-496A-A81F-23F077FC31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5D6D0395-600E-4B20-8F30-0AEE77B5E7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Line 70">
                <a:extLst>
                  <a:ext uri="{FF2B5EF4-FFF2-40B4-BE49-F238E27FC236}">
                    <a16:creationId xmlns:a16="http://schemas.microsoft.com/office/drawing/2014/main" id="{FF4B76F2-9796-41F3-B9E3-83F7B60DD4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" name="Group 14">
              <a:extLst>
                <a:ext uri="{FF2B5EF4-FFF2-40B4-BE49-F238E27FC236}">
                  <a16:creationId xmlns:a16="http://schemas.microsoft.com/office/drawing/2014/main" id="{ACEC35DC-9637-4964-84AC-F26B998A5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6484112" y="3104366"/>
              <a:ext cx="317159" cy="932400"/>
              <a:chOff x="6808136" y="2967038"/>
              <a:chExt cx="317159" cy="932400"/>
            </a:xfrm>
          </p:grpSpPr>
          <p:sp>
            <p:nvSpPr>
              <p:cNvPr id="16" name="Freeform 68">
                <a:extLst>
                  <a:ext uri="{FF2B5EF4-FFF2-40B4-BE49-F238E27FC236}">
                    <a16:creationId xmlns:a16="http://schemas.microsoft.com/office/drawing/2014/main" id="{DBDE4896-1B60-4B58-9194-5253D8C352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59C17307-B18A-4106-97D9-D516369BA6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Line 70">
                <a:extLst>
                  <a:ext uri="{FF2B5EF4-FFF2-40B4-BE49-F238E27FC236}">
                    <a16:creationId xmlns:a16="http://schemas.microsoft.com/office/drawing/2014/main" id="{141D9497-DF71-477C-BFC8-AE0D408BAF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9F703F4-243C-4517-80DA-7AC36B7D9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3159000"/>
            <a:ext cx="0" cy="540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00E7802F-9EE3-4788-87E2-586737CEC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1477" y="758766"/>
            <a:ext cx="5095769" cy="5762456"/>
          </a:xfr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endParaRPr lang="ru-RU" sz="1800" b="0" i="0" dirty="0">
              <a:effectLst/>
              <a:latin typeface="Bahnschrift Condensed" panose="020B0502040204020203" pitchFamily="34" charset="0"/>
            </a:endParaRPr>
          </a:p>
          <a:p>
            <a:pPr>
              <a:lnSpc>
                <a:spcPct val="100000"/>
              </a:lnSpc>
            </a:pPr>
            <a:r>
              <a:rPr lang="ru-RU" sz="1800" b="0" i="0" dirty="0">
                <a:effectLst/>
                <a:latin typeface="Bahnschrift Condensed" panose="020B0502040204020203" pitchFamily="34" charset="0"/>
              </a:rPr>
              <a:t>Небо с Земли напоминает сферу, поэтому астрономические координаты будут сферическими и выглядят вроде дуги кругов сферы. В дальнейшем они образуют систему небесных координат</a:t>
            </a:r>
            <a:br>
              <a:rPr lang="ru-RU" sz="1800" dirty="0">
                <a:latin typeface="Bahnschrift Condensed" panose="020B0502040204020203" pitchFamily="34" charset="0"/>
              </a:rPr>
            </a:br>
            <a:r>
              <a:rPr lang="ru-RU" sz="1800" b="0" i="0" dirty="0">
                <a:effectLst/>
                <a:latin typeface="Bahnschrift Condensed" panose="020B0502040204020203" pitchFamily="34" charset="0"/>
              </a:rPr>
              <a:t>В астрономии выделяют несколько видов систем небесных координат: </a:t>
            </a:r>
          </a:p>
          <a:p>
            <a:pPr>
              <a:lnSpc>
                <a:spcPct val="100000"/>
              </a:lnSpc>
            </a:pPr>
            <a:r>
              <a:rPr lang="ru-RU" sz="1800" b="0" i="0" dirty="0">
                <a:effectLst/>
                <a:latin typeface="Bahnschrift Condensed" panose="020B0502040204020203" pitchFamily="34" charset="0"/>
              </a:rPr>
              <a:t>горизонтальную;</a:t>
            </a:r>
          </a:p>
          <a:p>
            <a:pPr>
              <a:lnSpc>
                <a:spcPct val="100000"/>
              </a:lnSpc>
            </a:pPr>
            <a:r>
              <a:rPr lang="ru-RU" sz="1800" b="0" i="0" dirty="0">
                <a:effectLst/>
                <a:latin typeface="Bahnschrift Condensed" panose="020B0502040204020203" pitchFamily="34" charset="0"/>
              </a:rPr>
              <a:t>экваториальную;</a:t>
            </a:r>
          </a:p>
          <a:p>
            <a:pPr>
              <a:lnSpc>
                <a:spcPct val="100000"/>
              </a:lnSpc>
            </a:pPr>
            <a:r>
              <a:rPr lang="ru-RU" sz="1800" b="0" i="0" dirty="0">
                <a:effectLst/>
                <a:latin typeface="Bahnschrift Condensed" panose="020B0502040204020203" pitchFamily="34" charset="0"/>
              </a:rPr>
              <a:t>эклиптическую;</a:t>
            </a:r>
          </a:p>
          <a:p>
            <a:pPr>
              <a:lnSpc>
                <a:spcPct val="100000"/>
              </a:lnSpc>
            </a:pPr>
            <a:r>
              <a:rPr lang="ru-RU" sz="1800" b="0" i="0" dirty="0">
                <a:effectLst/>
                <a:latin typeface="Bahnschrift Condensed" panose="020B0502040204020203" pitchFamily="34" charset="0"/>
              </a:rPr>
              <a:t>галактическую.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1800" b="0" i="0" dirty="0">
                <a:effectLst/>
                <a:latin typeface="Bahnschrift Condensed" panose="020B0502040204020203" pitchFamily="34" charset="0"/>
              </a:rPr>
              <a:t>       Отличие между ними заключается в выборе главной           плоскости и пункта отсчета. Применение определенной системы будет напрямую зависеть от тех задач, которые ученые ставят перед собой. Чаще используются для измерения горизонтальная и экваториальная системы небесных координат, менее - эклиптическая и галактическая.</a:t>
            </a:r>
            <a:br>
              <a:rPr lang="ru-RU" sz="1800" dirty="0">
                <a:latin typeface="Bahnschrift Condensed" panose="020B0502040204020203" pitchFamily="34" charset="0"/>
              </a:rPr>
            </a:br>
            <a:endParaRPr lang="ru-RU" sz="1800" dirty="0">
              <a:latin typeface="Bahnschrift Condensed" panose="020B0502040204020203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55013FF-CA42-4E11-9C84-9B450958B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H="1">
            <a:off x="4900460" y="5368081"/>
            <a:ext cx="641183" cy="1069728"/>
            <a:chOff x="6484112" y="2967038"/>
            <a:chExt cx="641183" cy="106972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922AE2C0-471F-463F-81AD-036775172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31" name="Freeform 68">
                <a:extLst>
                  <a:ext uri="{FF2B5EF4-FFF2-40B4-BE49-F238E27FC236}">
                    <a16:creationId xmlns:a16="http://schemas.microsoft.com/office/drawing/2014/main" id="{86AC4227-904F-4DAA-8EB3-AA15045E61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69">
                <a:extLst>
                  <a:ext uri="{FF2B5EF4-FFF2-40B4-BE49-F238E27FC236}">
                    <a16:creationId xmlns:a16="http://schemas.microsoft.com/office/drawing/2014/main" id="{A9C558C0-0AE1-4345-9661-C1F771AF8C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Line 70">
                <a:extLst>
                  <a:ext uri="{FF2B5EF4-FFF2-40B4-BE49-F238E27FC236}">
                    <a16:creationId xmlns:a16="http://schemas.microsoft.com/office/drawing/2014/main" id="{70FD5E86-918D-4F6B-A6B2-DB8A113D46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11235B7-14E2-4FFE-92E8-58F11DE11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6484112" y="3104366"/>
              <a:ext cx="317159" cy="932400"/>
              <a:chOff x="6808136" y="2967038"/>
              <a:chExt cx="317159" cy="932400"/>
            </a:xfrm>
          </p:grpSpPr>
          <p:sp>
            <p:nvSpPr>
              <p:cNvPr id="28" name="Freeform 68">
                <a:extLst>
                  <a:ext uri="{FF2B5EF4-FFF2-40B4-BE49-F238E27FC236}">
                    <a16:creationId xmlns:a16="http://schemas.microsoft.com/office/drawing/2014/main" id="{8520057A-9BA7-4A16-B939-D2BD2EEB3A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69">
                <a:extLst>
                  <a:ext uri="{FF2B5EF4-FFF2-40B4-BE49-F238E27FC236}">
                    <a16:creationId xmlns:a16="http://schemas.microsoft.com/office/drawing/2014/main" id="{9541235C-1F48-4100-872C-24CECB3B96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Line 70">
                <a:extLst>
                  <a:ext uri="{FF2B5EF4-FFF2-40B4-BE49-F238E27FC236}">
                    <a16:creationId xmlns:a16="http://schemas.microsoft.com/office/drawing/2014/main" id="{24D640F2-8B18-48D4-9845-20F0A8CA5C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9A2C9A3-9B36-4F9E-9EAE-00CC077BA4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10" y="416688"/>
            <a:ext cx="6649258" cy="626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0282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3B9D3A-F8F6-4354-8088-6E520C2A64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194300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5AE231-8A2B-43D9-A5C5-7D51F2E38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0471" y="1143426"/>
            <a:ext cx="8231058" cy="4571148"/>
          </a:xfrm>
        </p:spPr>
        <p:txBody>
          <a:bodyPr>
            <a:noAutofit/>
          </a:bodyPr>
          <a:lstStyle/>
          <a:p>
            <a:pPr algn="ctr">
              <a:lnSpc>
                <a:spcPct val="140000"/>
              </a:lnSpc>
            </a:pPr>
            <a:r>
              <a:rPr lang="ru-RU" b="0" i="0" dirty="0">
                <a:effectLst/>
                <a:latin typeface="Bahnschrift Condensed" panose="020B0502040204020203" pitchFamily="34" charset="0"/>
              </a:rPr>
              <a:t>За главную плоскость в горизонтальной системе координат берется горизонт. Ее используют, когда наблюдения за небесными светилами происходят с Земной поверхности. Это можно делать с помощью телескопа и без него. Изменение координат здесь связано с суточным вращением Земли. В экваториальной системе небесных координат была выбрана точка отсчета, которая   неподвижна относительно звезд и участвует в суточном вращении. Ею стала точка весеннего равноденствия. Существует два вида экваториальной системы координат. В обеих за основу берется небесный экватор, который является здесь основной плоскостью. Эклиптикой называют большой круг на небосводе, по которому происходит годичное движение Солнца (наблюдается с Земли) по отношению к другим звездам.</a:t>
            </a:r>
            <a:br>
              <a:rPr lang="ru-RU" dirty="0">
                <a:latin typeface="Bahnschrift Condensed" panose="020B0502040204020203" pitchFamily="34" charset="0"/>
              </a:rPr>
            </a:br>
            <a:endParaRPr lang="ru-RU" dirty="0">
              <a:latin typeface="Bahnschrift Condensed" panose="020B0502040204020203" pitchFamily="34" charset="0"/>
            </a:endParaRPr>
          </a:p>
        </p:txBody>
      </p:sp>
      <p:pic>
        <p:nvPicPr>
          <p:cNvPr id="4098" name="Picture 2" descr="Komet Planet Sticker - Komet Planet Luar Angkasa Stickers">
            <a:extLst>
              <a:ext uri="{FF2B5EF4-FFF2-40B4-BE49-F238E27FC236}">
                <a16:creationId xmlns:a16="http://schemas.microsoft.com/office/drawing/2014/main" id="{3C10363F-F8C6-4422-B957-4A3FF51BD82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1529" y="4930815"/>
            <a:ext cx="1886571" cy="1803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pace Mars Sticker - Space Mars Satellite Stickers">
            <a:extLst>
              <a:ext uri="{FF2B5EF4-FFF2-40B4-BE49-F238E27FC236}">
                <a16:creationId xmlns:a16="http://schemas.microsoft.com/office/drawing/2014/main" id="{8A8977E6-2751-4DE4-B8F8-15865C3EB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980471" cy="2388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9507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83187C-8E78-451E-BF28-8DE8F2D5B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9263" y="218322"/>
            <a:ext cx="6788787" cy="1346642"/>
          </a:xfrm>
        </p:spPr>
        <p:txBody>
          <a:bodyPr>
            <a:noAutofit/>
          </a:bodyPr>
          <a:lstStyle/>
          <a:p>
            <a:pPr algn="ctr"/>
            <a:r>
              <a:rPr lang="ru-RU" sz="36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Небесный экватор</a:t>
            </a:r>
            <a:br>
              <a:rPr lang="ru-RU" sz="4000" dirty="0">
                <a:latin typeface="Bahnschrift Condensed" panose="020B0502040204020203" pitchFamily="34" charset="0"/>
              </a:rPr>
            </a:br>
            <a:endParaRPr lang="ru-RU" sz="4000" dirty="0">
              <a:latin typeface="Bahnschrift Condensed" panose="020B0502040204020203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6538BF-B0F3-4452-91B3-2C0958B66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316" y="953812"/>
            <a:ext cx="10213200" cy="1346642"/>
          </a:xfrm>
        </p:spPr>
        <p:txBody>
          <a:bodyPr>
            <a:no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ru-RU" sz="24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Для того чтобы определить видимое положение, а также изучить движение небесного тела, в астрономии используется понятие небесной сферы.</a:t>
            </a:r>
            <a:br>
              <a:rPr lang="ru-RU" sz="2400" dirty="0">
                <a:latin typeface="Bahnschrift Condensed" panose="020B0502040204020203" pitchFamily="34" charset="0"/>
              </a:rPr>
            </a:br>
            <a:endParaRPr lang="ru-RU" sz="2400" dirty="0">
              <a:latin typeface="Bahnschrift Condense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681CCF-0FB1-449A-B454-86B72E9CE935}"/>
              </a:ext>
            </a:extLst>
          </p:cNvPr>
          <p:cNvSpPr txBox="1"/>
          <p:nvPr/>
        </p:nvSpPr>
        <p:spPr>
          <a:xfrm>
            <a:off x="989398" y="2868382"/>
            <a:ext cx="10388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Небесная сфера делится небесным экватором на северное и южное полушарие. Экваториальными называют те созвездия, на пути которых лежит небесный экватор.</a:t>
            </a:r>
            <a:br>
              <a:rPr lang="ru-RU" sz="2400" dirty="0">
                <a:latin typeface="Bahnschrift Condensed" panose="020B0502040204020203" pitchFamily="34" charset="0"/>
              </a:rPr>
            </a:br>
            <a:endParaRPr lang="ru-RU" sz="2400" dirty="0">
              <a:latin typeface="Bahnschrift Condensed" panose="020B0502040204020203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5DD9F8E-DA87-49C4-9589-5257B21D6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98" y="1805893"/>
            <a:ext cx="10175018" cy="10212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A36023-CA34-428C-A9B1-74624DE2491E}"/>
              </a:ext>
            </a:extLst>
          </p:cNvPr>
          <p:cNvSpPr txBox="1"/>
          <p:nvPr/>
        </p:nvSpPr>
        <p:spPr>
          <a:xfrm>
            <a:off x="2097792" y="3701423"/>
            <a:ext cx="8171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Небесный меридиан</a:t>
            </a:r>
            <a:br>
              <a:rPr lang="ru-RU" sz="3600" dirty="0">
                <a:latin typeface="Bahnschrift Condensed" panose="020B0502040204020203" pitchFamily="34" charset="0"/>
              </a:rPr>
            </a:br>
            <a:endParaRPr lang="ru-RU" sz="3600" dirty="0">
              <a:latin typeface="Bahnschrift Condensed" panose="020B0502040204020203" pitchFamily="34" charset="0"/>
            </a:endParaRPr>
          </a:p>
        </p:txBody>
      </p:sp>
      <p:pic>
        <p:nvPicPr>
          <p:cNvPr id="9" name="Рисунок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C63B5C4E-CB24-4FA9-A183-BF8E615C0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98" y="4607177"/>
            <a:ext cx="10162315" cy="9605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3439E0-5E83-4F41-9FA5-7BCBE45AF5C5}"/>
              </a:ext>
            </a:extLst>
          </p:cNvPr>
          <p:cNvSpPr txBox="1"/>
          <p:nvPr/>
        </p:nvSpPr>
        <p:spPr>
          <a:xfrm>
            <a:off x="1400537" y="5808681"/>
            <a:ext cx="96417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0" i="0" dirty="0">
                <a:solidFill>
                  <a:srgbClr val="1D1D1D"/>
                </a:solidFill>
                <a:effectLst/>
                <a:latin typeface="Bahnschrift Condensed" panose="020B0502040204020203" pitchFamily="34" charset="0"/>
              </a:rPr>
              <a:t>Небесная сфера делится небесным меридианом на западное и восточное полушарие.</a:t>
            </a:r>
            <a:br>
              <a:rPr lang="ru-RU" sz="2400" dirty="0">
                <a:latin typeface="Bahnschrift Condensed" panose="020B0502040204020203" pitchFamily="34" charset="0"/>
              </a:rPr>
            </a:br>
            <a:endParaRPr lang="ru-RU" sz="24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0179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rostyVTI">
  <a:themeElements>
    <a:clrScheme name="AnalogousFromLightSeedRightStep">
      <a:dk1>
        <a:srgbClr val="000000"/>
      </a:dk1>
      <a:lt1>
        <a:srgbClr val="FFFFFF"/>
      </a:lt1>
      <a:dk2>
        <a:srgbClr val="412C24"/>
      </a:dk2>
      <a:lt2>
        <a:srgbClr val="E2E8E8"/>
      </a:lt2>
      <a:accent1>
        <a:srgbClr val="C79698"/>
      </a:accent1>
      <a:accent2>
        <a:srgbClr val="BA957E"/>
      </a:accent2>
      <a:accent3>
        <a:srgbClr val="ACA382"/>
      </a:accent3>
      <a:accent4>
        <a:srgbClr val="9EA973"/>
      </a:accent4>
      <a:accent5>
        <a:srgbClr val="91AB81"/>
      </a:accent5>
      <a:accent6>
        <a:srgbClr val="77B07A"/>
      </a:accent6>
      <a:hlink>
        <a:srgbClr val="568E8B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2248</Words>
  <Application>Microsoft Office PowerPoint</Application>
  <PresentationFormat>Широкоэкранный</PresentationFormat>
  <Paragraphs>59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6" baseType="lpstr">
      <vt:lpstr>Arial</vt:lpstr>
      <vt:lpstr>Avenir Next LT Pro</vt:lpstr>
      <vt:lpstr>Bahnschrift Condensed</vt:lpstr>
      <vt:lpstr>Calibri</vt:lpstr>
      <vt:lpstr>Goudy Old Style</vt:lpstr>
      <vt:lpstr>PTSerifProWebBold</vt:lpstr>
      <vt:lpstr>PTSerifProWebRegular</vt:lpstr>
      <vt:lpstr>Roboto</vt:lpstr>
      <vt:lpstr>Wingdings</vt:lpstr>
      <vt:lpstr>FrostyVTI</vt:lpstr>
      <vt:lpstr>ЗВЁЗДНОЕ НЕ́БО</vt:lpstr>
      <vt:lpstr>Презентация PowerPoint</vt:lpstr>
      <vt:lpstr>Созвездия</vt:lpstr>
      <vt:lpstr>Характеристика звёзд</vt:lpstr>
      <vt:lpstr>Презентация PowerPoint</vt:lpstr>
      <vt:lpstr>Небесные координаты, системы небесных координат</vt:lpstr>
      <vt:lpstr>Презентация PowerPoint</vt:lpstr>
      <vt:lpstr>Презентация PowerPoint</vt:lpstr>
      <vt:lpstr>Небесный экватор </vt:lpstr>
      <vt:lpstr>Видимое движение звезд</vt:lpstr>
      <vt:lpstr>Небесные координаты и звездные карты</vt:lpstr>
      <vt:lpstr>Небесные координаты </vt:lpstr>
      <vt:lpstr>Небесные координаты</vt:lpstr>
      <vt:lpstr>Большие круги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ЗВЁЗДНОЕ НЕ́БО</dc:title>
  <dc:creator>Ефремова Вера</dc:creator>
  <cp:lastModifiedBy>Ефремова Вера</cp:lastModifiedBy>
  <cp:revision>1</cp:revision>
  <dcterms:created xsi:type="dcterms:W3CDTF">2021-09-30T13:58:52Z</dcterms:created>
  <dcterms:modified xsi:type="dcterms:W3CDTF">2021-09-30T18:39:36Z</dcterms:modified>
</cp:coreProperties>
</file>

<file path=docProps/thumbnail.jpeg>
</file>